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3020" r:id="rId2"/>
    <p:sldId id="1061" r:id="rId3"/>
    <p:sldId id="2934" r:id="rId4"/>
    <p:sldId id="3028" r:id="rId5"/>
    <p:sldId id="3029" r:id="rId6"/>
    <p:sldId id="3023" r:id="rId7"/>
    <p:sldId id="3024" r:id="rId8"/>
    <p:sldId id="3019" r:id="rId9"/>
    <p:sldId id="3025" r:id="rId10"/>
    <p:sldId id="2986" r:id="rId11"/>
    <p:sldId id="3026" r:id="rId12"/>
    <p:sldId id="3027" r:id="rId13"/>
    <p:sldId id="2927" r:id="rId14"/>
    <p:sldId id="927" r:id="rId15"/>
    <p:sldId id="2911" r:id="rId16"/>
    <p:sldId id="2979" r:id="rId17"/>
    <p:sldId id="1072" r:id="rId18"/>
    <p:sldId id="1071" r:id="rId19"/>
    <p:sldId id="1059" r:id="rId20"/>
    <p:sldId id="947" r:id="rId21"/>
    <p:sldId id="1068" r:id="rId22"/>
    <p:sldId id="3021" r:id="rId23"/>
    <p:sldId id="988" r:id="rId24"/>
    <p:sldId id="977" r:id="rId25"/>
    <p:sldId id="1067" r:id="rId26"/>
    <p:sldId id="1054" r:id="rId27"/>
    <p:sldId id="3030" r:id="rId28"/>
    <p:sldId id="1056" r:id="rId29"/>
    <p:sldId id="1057" r:id="rId30"/>
    <p:sldId id="939" r:id="rId31"/>
    <p:sldId id="986" r:id="rId32"/>
    <p:sldId id="1075" r:id="rId33"/>
    <p:sldId id="987" r:id="rId34"/>
    <p:sldId id="1069" r:id="rId35"/>
    <p:sldId id="2977" r:id="rId36"/>
    <p:sldId id="2976" r:id="rId37"/>
    <p:sldId id="2962" r:id="rId38"/>
    <p:sldId id="989" r:id="rId39"/>
    <p:sldId id="990" r:id="rId40"/>
    <p:sldId id="1060" r:id="rId41"/>
    <p:sldId id="995" r:id="rId42"/>
    <p:sldId id="3031" r:id="rId43"/>
    <p:sldId id="3032" r:id="rId44"/>
    <p:sldId id="994" r:id="rId45"/>
    <p:sldId id="996" r:id="rId46"/>
    <p:sldId id="3017" r:id="rId47"/>
    <p:sldId id="1074" r:id="rId48"/>
    <p:sldId id="1063" r:id="rId49"/>
    <p:sldId id="1062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07"/>
  </p:normalViewPr>
  <p:slideViewPr>
    <p:cSldViewPr snapToGrid="0">
      <p:cViewPr varScale="1">
        <p:scale>
          <a:sx n="141" d="100"/>
          <a:sy n="141" d="100"/>
        </p:scale>
        <p:origin x="33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787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295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27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34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721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2094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05723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1450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91251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7821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76529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60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67598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7107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01001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025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279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1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8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72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13" Type="http://schemas.openxmlformats.org/officeDocument/2006/relationships/image" Target="../media/image14.png"/><Relationship Id="rId3" Type="http://schemas.openxmlformats.org/officeDocument/2006/relationships/hyperlink" Target="http://kmr.csc.kth.se/wp/research/math-rehab/learning-object-repository/category-theory/limits-and-colimits/" TargetMode="External"/><Relationship Id="rId7" Type="http://schemas.openxmlformats.org/officeDocument/2006/relationships/hyperlink" Target="https://en.wikipedia.org/wiki/Partially_ordered_set" TargetMode="External"/><Relationship Id="rId12" Type="http://schemas.openxmlformats.org/officeDocument/2006/relationships/hyperlink" Target="http://kmr.csc.kth.se/wp-uploads/2011/01/Numbers-are-Naturally-Related-to-Music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hyperlink" Target="https://youtu.be/DwAFZb8juMQ?t=3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hyperlink" Target="https://en.wikipedia.org/wiki/Category_theory#Natural_transformations_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alcworkshop.com/relations/lattice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alcworkshop.com/relations/lattice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istio.i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hyperlink" Target="https://youtu.be/VOKgMJEc_ro?t=226" TargetMode="External"/><Relationship Id="rId3" Type="http://schemas.openxmlformats.org/officeDocument/2006/relationships/hyperlink" Target="https://youtu.be/VOKgMJEc_ro" TargetMode="External"/><Relationship Id="rId21" Type="http://schemas.openxmlformats.org/officeDocument/2006/relationships/image" Target="../media/image28.png"/><Relationship Id="rId7" Type="http://schemas.openxmlformats.org/officeDocument/2006/relationships/image" Target="../media/image20.png"/><Relationship Id="rId12" Type="http://schemas.openxmlformats.org/officeDocument/2006/relationships/hyperlink" Target="https://youtu.be/VOKgMJEc_ro?t=147" TargetMode="Externa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youtu.be/VOKgMJEc_ro?t=200" TargetMode="External"/><Relationship Id="rId20" Type="http://schemas.openxmlformats.org/officeDocument/2006/relationships/hyperlink" Target="https://youtu.be/VOKgMJEc_ro?t=26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VOKgMJEc_ro?t=228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19" Type="http://schemas.openxmlformats.org/officeDocument/2006/relationships/image" Target="../media/image27.png"/><Relationship Id="rId4" Type="http://schemas.openxmlformats.org/officeDocument/2006/relationships/hyperlink" Target="https://youtu.be/VOKgMJEc_ro?t=60" TargetMode="External"/><Relationship Id="rId9" Type="http://schemas.openxmlformats.org/officeDocument/2006/relationships/hyperlink" Target="https://youtu.be/VOKgMJEc_ro?t=91" TargetMode="External"/><Relationship Id="rId14" Type="http://schemas.openxmlformats.org/officeDocument/2006/relationships/hyperlink" Target="https://youtu.be/VOKgMJEc_ro?t=15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7" Type="http://schemas.openxmlformats.org/officeDocument/2006/relationships/hyperlink" Target="https://www.researchgate.net/publication/40533831_Electrokinetic_Transport_of_DNA_in_Nanoslit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www.researchgate.net/figure/1-The-double-helix-structure-of-DNA-It-is-constructed-of-four-different-building_fig1_40533831" TargetMode="Externa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clideanspace.com/maths/discrete/category/compound/exponent/index.h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5" Type="http://schemas.openxmlformats.org/officeDocument/2006/relationships/hyperlink" Target="https://www.amazon.com/Clockspeed-Winning-Industry-Temporary-Advantage-ebook/dp/B00692LQA6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37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41.png"/><Relationship Id="rId12" Type="http://schemas.openxmlformats.org/officeDocument/2006/relationships/image" Target="../media/image4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2.xml"/><Relationship Id="rId15" Type="http://schemas.openxmlformats.org/officeDocument/2006/relationships/image" Target="../media/image45.png"/><Relationship Id="rId10" Type="http://schemas.openxmlformats.org/officeDocument/2006/relationships/image" Target="../media/image42.jpeg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nong.com/collision-free-protocol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ara.epfl.ch/w/_media/sav17:lecturecise10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54.jpeg"/><Relationship Id="rId4" Type="http://schemas.openxmlformats.org/officeDocument/2006/relationships/image" Target="../media/image51.png"/><Relationship Id="rId9" Type="http://schemas.openxmlformats.org/officeDocument/2006/relationships/hyperlink" Target="http://aurellem.org/society-of-mind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8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en.wikipedia.org/wiki/Nobel_Prize_in_Physic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lamport.azurewebsites.net/tla/tla.html" TargetMode="Externa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formal-methods-amazon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78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75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7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74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72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rwho.virtadpt.net/files/mov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youtu.be/_fA7vkVJhF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hyperlink" Target="https://www.di.ens.fr/~cousot/publications.www/CousotCousot-POPL14-ACM-p2-3-2014.pdf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.be/DwAFZb8juMQ?t=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workshop.com/relations/lattice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en.wikipedia.org/wiki/Dana_Scot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lcworkshop.com/relations/latti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顾学雍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九月</a:t>
            </a:r>
            <a:r>
              <a:rPr lang="en-US" dirty="0" err="1"/>
              <a:t>二十九日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西元</a:t>
            </a:r>
            <a:r>
              <a:rPr lang="en-US" altLang="zh-CN" dirty="0"/>
              <a:t>2021</a:t>
            </a:r>
            <a:r>
              <a:rPr lang="zh-CN" altLang="en-US" dirty="0"/>
              <a:t>年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br>
              <a:rPr lang="en-US" sz="2400" dirty="0"/>
            </a:br>
            <a:r>
              <a:rPr lang="en-US" sz="2400" dirty="0" err="1"/>
              <a:t>复杂系统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 err="1"/>
              <a:t>从</a:t>
            </a:r>
            <a:r>
              <a:rPr lang="en-US" sz="2400" dirty="0"/>
              <a:t> </a:t>
            </a:r>
            <a:r>
              <a:rPr lang="en-US" sz="2400" dirty="0" err="1"/>
              <a:t>生物</a:t>
            </a:r>
            <a:r>
              <a:rPr lang="zh-CN" altLang="en-US" sz="2400" dirty="0"/>
              <a:t>、数学、 </a:t>
            </a:r>
            <a:r>
              <a:rPr lang="en-US" sz="2400" dirty="0" err="1"/>
              <a:t>物理</a:t>
            </a:r>
            <a:r>
              <a:rPr lang="zh-CN" altLang="en-US" sz="2400" dirty="0"/>
              <a:t>、到社会</a:t>
            </a:r>
            <a:br>
              <a:rPr lang="en-US" sz="2400" dirty="0"/>
            </a:br>
            <a:r>
              <a:rPr lang="en-US" sz="2400" dirty="0" err="1"/>
              <a:t>第三周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165012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50D04B2-8461-344F-BB1B-53ADCDB0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95" y="3368947"/>
            <a:ext cx="1585505" cy="1374104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偏序集可用来趋近系统的各类结构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BFDF254-BAC3-E040-8EE6-ADA24C9B49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431" y="1605044"/>
            <a:ext cx="2403231" cy="1832697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D17BD57-7455-FA41-84CA-F70F14059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000" y="3553073"/>
            <a:ext cx="2238864" cy="1253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21C58-E55A-B346-89D0-228D90E36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046" y="1017725"/>
            <a:ext cx="3001108" cy="1132363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49D55142-5CEF-944B-B026-E09A097F4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40" y="3809731"/>
            <a:ext cx="2069639" cy="889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35549-B65A-5149-B9C6-E4AFD3D4CE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023" y="1487944"/>
            <a:ext cx="1139173" cy="1832697"/>
          </a:xfrm>
          <a:prstGeom prst="rect">
            <a:avLst/>
          </a:prstGeom>
        </p:spPr>
      </p:pic>
      <p:pic>
        <p:nvPicPr>
          <p:cNvPr id="2050" name="Picture 2">
            <a:hlinkClick r:id="rId12"/>
            <a:extLst>
              <a:ext uri="{FF2B5EF4-FFF2-40B4-BE49-F238E27FC236}">
                <a16:creationId xmlns:a16="http://schemas.microsoft.com/office/drawing/2014/main" id="{72DE7EF9-9576-2B45-BC18-B24FB322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9416" y="1017725"/>
            <a:ext cx="3428022" cy="38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BB8C21-7920-9342-9B02-7B9E60DFA38E}"/>
              </a:ext>
            </a:extLst>
          </p:cNvPr>
          <p:cNvSpPr txBox="1"/>
          <p:nvPr/>
        </p:nvSpPr>
        <p:spPr>
          <a:xfrm>
            <a:off x="5323426" y="4806169"/>
            <a:ext cx="2820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Numbers are </a:t>
            </a:r>
            <a:r>
              <a:rPr lang="en-US" sz="1100" b="1" i="1" dirty="0">
                <a:hlinkClick r:id="rId14" tooltip="Natural transformations on Wikipedia"/>
              </a:rPr>
              <a:t>naturally related</a:t>
            </a:r>
            <a:r>
              <a:rPr lang="en-US" sz="1100" b="1" dirty="0"/>
              <a:t> to Music</a:t>
            </a:r>
            <a:r>
              <a:rPr lang="en-US" sz="1100" dirty="0"/>
              <a:t>: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787495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3476A-67F5-4C48-BE7F-5129B58DC7BF}"/>
              </a:ext>
            </a:extLst>
          </p:cNvPr>
          <p:cNvSpPr txBox="1"/>
          <p:nvPr/>
        </p:nvSpPr>
        <p:spPr>
          <a:xfrm>
            <a:off x="2986133" y="4698475"/>
            <a:ext cx="3578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calcworkshop.com</a:t>
            </a:r>
            <a:r>
              <a:rPr lang="en-US" dirty="0">
                <a:hlinkClick r:id="rId2"/>
              </a:rPr>
              <a:t>/relations/lattices/</a:t>
            </a:r>
            <a:endParaRPr lang="en-TW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9485734-4FFC-BA46-B08F-CD87AA50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那些结构不能称之为偏序集</a:t>
            </a:r>
            <a:r>
              <a:rPr lang="zh-CN" altLang="en-US" dirty="0"/>
              <a:t>？</a:t>
            </a:r>
            <a:endParaRPr lang="en-TW" dirty="0"/>
          </a:p>
        </p:txBody>
      </p:sp>
      <p:pic>
        <p:nvPicPr>
          <p:cNvPr id="2050" name="Picture 2" descr="determine partial ordering lattice">
            <a:extLst>
              <a:ext uri="{FF2B5EF4-FFF2-40B4-BE49-F238E27FC236}">
                <a16:creationId xmlns:a16="http://schemas.microsoft.com/office/drawing/2014/main" id="{802B437B-8398-994C-8874-CFD911202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3" t="14265" r="18765" b="9338"/>
          <a:stretch/>
        </p:blipFill>
        <p:spPr bwMode="auto">
          <a:xfrm>
            <a:off x="2130489" y="1365956"/>
            <a:ext cx="4883022" cy="320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152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3476A-67F5-4C48-BE7F-5129B58DC7BF}"/>
              </a:ext>
            </a:extLst>
          </p:cNvPr>
          <p:cNvSpPr txBox="1"/>
          <p:nvPr/>
        </p:nvSpPr>
        <p:spPr>
          <a:xfrm>
            <a:off x="2986133" y="4698475"/>
            <a:ext cx="3578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calcworkshop.com</a:t>
            </a:r>
            <a:r>
              <a:rPr lang="en-US" dirty="0">
                <a:hlinkClick r:id="rId2"/>
              </a:rPr>
              <a:t>/relations/lattices/</a:t>
            </a:r>
            <a:endParaRPr lang="en-TW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9485734-4FFC-BA46-B08F-CD87AA50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偏序集的表述力</a:t>
            </a:r>
          </a:p>
        </p:txBody>
      </p:sp>
      <p:pic>
        <p:nvPicPr>
          <p:cNvPr id="3074" name="Picture 2" descr="lattice properties identity laws">
            <a:extLst>
              <a:ext uri="{FF2B5EF4-FFF2-40B4-BE49-F238E27FC236}">
                <a16:creationId xmlns:a16="http://schemas.microsoft.com/office/drawing/2014/main" id="{EA710154-61C4-0048-823F-E309437DC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2" t="8652" r="22839"/>
          <a:stretch/>
        </p:blipFill>
        <p:spPr bwMode="auto">
          <a:xfrm>
            <a:off x="2986133" y="1225707"/>
            <a:ext cx="3286723" cy="326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20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416623" y="1751687"/>
            <a:ext cx="3837000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Conditional Statements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</a:rPr>
              <a:t>Compliant with math insights?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</a:rPr>
              <a:t>Intuitive for human cognition?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</a:rPr>
              <a:t>Utilize latest technologies?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4816658" y="1880238"/>
            <a:ext cx="3837000" cy="31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Matching Output and Inputs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bg1"/>
                </a:solidFill>
              </a:rPr>
              <a:t>Biological agents as Examples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bg1"/>
                </a:solidFill>
              </a:rPr>
              <a:t>Living structures are stretched geometries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bg1"/>
                </a:solidFill>
              </a:rPr>
              <a:t>Computations are  Decision Mechanisms</a:t>
            </a:r>
          </a:p>
        </p:txBody>
      </p:sp>
    </p:spTree>
    <p:extLst>
      <p:ext uri="{BB962C8B-B14F-4D97-AF65-F5344CB8AC3E}">
        <p14:creationId xmlns:p14="http://schemas.microsoft.com/office/powerpoint/2010/main" val="2849848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 the world of Internet of Things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D4D311A-2F3B-D14B-A44A-949C0C95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1" y="1450293"/>
            <a:ext cx="4729418" cy="3340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AF20D-F701-FC46-8400-FA36525AC290}"/>
              </a:ext>
            </a:extLst>
          </p:cNvPr>
          <p:cNvSpPr txBox="1"/>
          <p:nvPr/>
        </p:nvSpPr>
        <p:spPr>
          <a:xfrm>
            <a:off x="2128520" y="2147453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8D828-EE85-F440-A03C-8726C6A753C9}"/>
              </a:ext>
            </a:extLst>
          </p:cNvPr>
          <p:cNvSpPr txBox="1"/>
          <p:nvPr/>
        </p:nvSpPr>
        <p:spPr>
          <a:xfrm>
            <a:off x="2029133" y="4438961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2AA1B7C2-84E0-624B-AF0A-529D0172AF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286676" y="1864576"/>
            <a:ext cx="3656381" cy="2582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EE2ED-C082-0F48-9EDE-78551EF66AF8}"/>
              </a:ext>
            </a:extLst>
          </p:cNvPr>
          <p:cNvSpPr txBox="1"/>
          <p:nvPr/>
        </p:nvSpPr>
        <p:spPr>
          <a:xfrm>
            <a:off x="7179151" y="3315637"/>
            <a:ext cx="114454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Concretization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769B0-828A-D649-A9DA-5372B210EF2F}"/>
              </a:ext>
            </a:extLst>
          </p:cNvPr>
          <p:cNvSpPr txBox="1"/>
          <p:nvPr/>
        </p:nvSpPr>
        <p:spPr>
          <a:xfrm>
            <a:off x="6053350" y="3315637"/>
            <a:ext cx="896079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Abstraction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D9A7A-853B-0D46-BCFA-EA8068624C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54190" y="4669914"/>
            <a:ext cx="279882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TW" smtClean="0"/>
              <a:pPr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9786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</a:t>
            </a:r>
            <a:r>
              <a:rPr lang="en-US" dirty="0" err="1"/>
              <a:t>Phsiology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1665" y="1570022"/>
            <a:ext cx="6564808" cy="3397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1837868" y="1331854"/>
            <a:ext cx="1840247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Feedback Mechanisms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5504013" y="1331854"/>
            <a:ext cx="145232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Command Central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27E51-A906-5B40-92F8-28B273B6A1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754190" y="4669914"/>
            <a:ext cx="279882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TW" smtClean="0"/>
              <a:pPr/>
              <a:t>15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81096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Homeomorphisms as a way to establish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and Text Source: </a:t>
            </a:r>
            <a:r>
              <a:rPr lang="en-US" dirty="0">
                <a:hlinkClick r:id="rId3"/>
              </a:rPr>
              <a:t>https://youtu.be/VOKgMJEc_ro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5380F9B-8C0A-0E4A-99D6-1A79505E9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8" y="1017725"/>
            <a:ext cx="2808116" cy="177503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97D6AD0E-314F-1846-8179-7DB4FAB28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11" y="2888187"/>
            <a:ext cx="2826783" cy="1775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00F46-122A-9745-B6C0-552D883DB0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72" y="1008327"/>
            <a:ext cx="2827370" cy="1775030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69D0A1B-D4B5-8449-957E-908A16C8BA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225" y="984891"/>
            <a:ext cx="749127" cy="4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E6132-C595-2744-8F4B-C8C347F5B9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36" y="2126800"/>
            <a:ext cx="1690327" cy="1061192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C15644BB-E37B-BD44-8907-4F6866189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42" y="1008327"/>
            <a:ext cx="2349822" cy="1475225"/>
          </a:xfrm>
          <a:prstGeom prst="rect">
            <a:avLst/>
          </a:prstGeom>
        </p:spPr>
      </p:pic>
      <p:pic>
        <p:nvPicPr>
          <p:cNvPr id="13" name="Picture 12">
            <a:hlinkClick r:id="rId14"/>
            <a:extLst>
              <a:ext uri="{FF2B5EF4-FFF2-40B4-BE49-F238E27FC236}">
                <a16:creationId xmlns:a16="http://schemas.microsoft.com/office/drawing/2014/main" id="{02F7A52A-9422-314F-A2AF-8AEA811F20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249" y="2171274"/>
            <a:ext cx="1690328" cy="1061192"/>
          </a:xfrm>
          <a:prstGeom prst="rect">
            <a:avLst/>
          </a:prstGeom>
        </p:spPr>
      </p:pic>
      <p:pic>
        <p:nvPicPr>
          <p:cNvPr id="14" name="Picture 13">
            <a:hlinkClick r:id="rId16"/>
            <a:extLst>
              <a:ext uri="{FF2B5EF4-FFF2-40B4-BE49-F238E27FC236}">
                <a16:creationId xmlns:a16="http://schemas.microsoft.com/office/drawing/2014/main" id="{BFBF250A-CE3C-314C-B17B-8BFB8191BF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51" y="2373971"/>
            <a:ext cx="2366389" cy="1485626"/>
          </a:xfrm>
          <a:prstGeom prst="rect">
            <a:avLst/>
          </a:prstGeom>
        </p:spPr>
      </p:pic>
      <p:pic>
        <p:nvPicPr>
          <p:cNvPr id="15" name="Picture 14">
            <a:hlinkClick r:id="rId18"/>
            <a:extLst>
              <a:ext uri="{FF2B5EF4-FFF2-40B4-BE49-F238E27FC236}">
                <a16:creationId xmlns:a16="http://schemas.microsoft.com/office/drawing/2014/main" id="{97024FBB-F6F8-5B4F-84D0-0F290F33CA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15" y="3013710"/>
            <a:ext cx="2545765" cy="1598239"/>
          </a:xfrm>
          <a:prstGeom prst="rect">
            <a:avLst/>
          </a:prstGeom>
        </p:spPr>
      </p:pic>
      <p:pic>
        <p:nvPicPr>
          <p:cNvPr id="16" name="Picture 15">
            <a:hlinkClick r:id="rId20"/>
            <a:extLst>
              <a:ext uri="{FF2B5EF4-FFF2-40B4-BE49-F238E27FC236}">
                <a16:creationId xmlns:a16="http://schemas.microsoft.com/office/drawing/2014/main" id="{E7B9D3C0-DE41-904B-A4BA-3F13B8B63DC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214" y="3562998"/>
            <a:ext cx="1604136" cy="10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2856" y="421210"/>
            <a:ext cx="4038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John 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Baez的</a:t>
            </a:r>
            <a:r>
              <a:rPr lang="en-US" sz="2800" dirty="0" err="1">
                <a:solidFill>
                  <a:schemeClr val="tx1"/>
                </a:solidFill>
              </a:rPr>
              <a:t>罗赛塔石碑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</a:t>
            </a:r>
            <a:r>
              <a:rPr lang="en-TW" sz="800" dirty="0"/>
              <a:t>mage source: </a:t>
            </a:r>
            <a:r>
              <a:rPr lang="en-TW" sz="800" dirty="0">
                <a:hlinkClick r:id="rId5"/>
              </a:rPr>
              <a:t>wikipedia</a:t>
            </a:r>
            <a:endParaRPr lang="en-TW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789D2-BDC1-8642-AB2C-FF6F685991E6}"/>
              </a:ext>
            </a:extLst>
          </p:cNvPr>
          <p:cNvSpPr txBox="1"/>
          <p:nvPr/>
        </p:nvSpPr>
        <p:spPr>
          <a:xfrm>
            <a:off x="2205004" y="1307921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不同领域有不同的命名空间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084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5792" y="259279"/>
            <a:ext cx="4634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+mj-lt"/>
              </a:rPr>
              <a:t>科学语言之间的罗赛塔石碑</a:t>
            </a:r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9E4DBF-4C36-7D40-A4CC-4A1F05D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609413"/>
              </p:ext>
            </p:extLst>
          </p:nvPr>
        </p:nvGraphicFramePr>
        <p:xfrm>
          <a:off x="604516" y="1161542"/>
          <a:ext cx="8137148" cy="3558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87">
                  <a:extLst>
                    <a:ext uri="{9D8B030D-6E8A-4147-A177-3AD203B41FA5}">
                      <a16:colId xmlns:a16="http://schemas.microsoft.com/office/drawing/2014/main" val="866378250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812702753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086915046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2717269648"/>
                    </a:ext>
                  </a:extLst>
                </a:gridCol>
              </a:tblGrid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生物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数学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物理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系统科学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3985018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DNA结构的恒定状态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迭代与循环函数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多尺度的交互现象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反馈系统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7954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Cellular Construction/Boundary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Difference/Differentiation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Data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987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Lifespan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Spacetime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Statistical 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2565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Entropy Negation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Numbers/Generative Name Spaces/Algebras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“Unified” Theory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From Theory to Applications and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8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1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TW" sz="3200" dirty="0">
                <a:solidFill>
                  <a:schemeClr val="tx1"/>
                </a:solidFill>
              </a:rPr>
              <a:t>生命体的演进过程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供应链的双螺旋与其时序度量衡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1088236"/>
            <a:ext cx="4512215" cy="3771781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890" y="1088236"/>
            <a:ext cx="2343646" cy="369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54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双螺旋与生命系统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4" y="1932749"/>
            <a:ext cx="3166278" cy="2646706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1" y="816600"/>
            <a:ext cx="704220" cy="110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29EAC7F-94FA-144C-B662-2C2D1ACE3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527" y="1932748"/>
            <a:ext cx="3164136" cy="264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429AA-1487-484A-8702-BD5D7DE9898D}"/>
              </a:ext>
            </a:extLst>
          </p:cNvPr>
          <p:cNvSpPr txBox="1"/>
          <p:nvPr/>
        </p:nvSpPr>
        <p:spPr>
          <a:xfrm>
            <a:off x="4741638" y="4673040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US" dirty="0" err="1">
                <a:hlinkClick r:id="rId7"/>
              </a:rPr>
              <a:t>Salieb-Beugelaar</a:t>
            </a:r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7A615-2740-C948-BE2F-4E7B1E0381C5}"/>
              </a:ext>
            </a:extLst>
          </p:cNvPr>
          <p:cNvSpPr txBox="1"/>
          <p:nvPr/>
        </p:nvSpPr>
        <p:spPr>
          <a:xfrm>
            <a:off x="2105599" y="746258"/>
            <a:ext cx="4879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What is interesting about Double Helix?</a:t>
            </a:r>
          </a:p>
          <a:p>
            <a:pPr algn="ctr"/>
            <a:endParaRPr lang="en-TW" dirty="0"/>
          </a:p>
          <a:p>
            <a:pPr algn="ctr"/>
            <a:r>
              <a:rPr lang="en-TW" dirty="0"/>
              <a:t>It is a simple structure that has </a:t>
            </a:r>
            <a:r>
              <a:rPr lang="en-TW" b="1" i="1" dirty="0"/>
              <a:t>Iteration</a:t>
            </a:r>
            <a:r>
              <a:rPr lang="en-TW" dirty="0"/>
              <a:t> and </a:t>
            </a:r>
            <a:r>
              <a:rPr lang="en-TW" b="1" i="1" dirty="0"/>
              <a:t>Branching</a:t>
            </a:r>
            <a:r>
              <a:rPr lang="en-TW" dirty="0"/>
              <a:t>!</a:t>
            </a:r>
          </a:p>
          <a:p>
            <a:pPr algn="ctr"/>
            <a:r>
              <a:rPr lang="en-TW" dirty="0"/>
              <a:t>(Iterations relates to time, and Branching Relates to Space)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E53FF-701A-1647-87FD-EFC06A7B2FBD}"/>
              </a:ext>
            </a:extLst>
          </p:cNvPr>
          <p:cNvSpPr txBox="1"/>
          <p:nvPr/>
        </p:nvSpPr>
        <p:spPr>
          <a:xfrm>
            <a:off x="836741" y="4533597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complexity of the structure </a:t>
            </a:r>
          </a:p>
          <a:p>
            <a:pPr algn="ctr"/>
            <a:r>
              <a:rPr lang="en-TW" dirty="0"/>
              <a:t>determines the updating clockspeed.</a:t>
            </a:r>
          </a:p>
        </p:txBody>
      </p:sp>
    </p:spTree>
    <p:extLst>
      <p:ext uri="{BB962C8B-B14F-4D97-AF65-F5344CB8AC3E}">
        <p14:creationId xmlns:p14="http://schemas.microsoft.com/office/powerpoint/2010/main" val="511023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The Notion of Universal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780" y="1301808"/>
            <a:ext cx="8520600" cy="3416400"/>
          </a:xfrm>
        </p:spPr>
        <p:txBody>
          <a:bodyPr/>
          <a:lstStyle/>
          <a:p>
            <a:r>
              <a:rPr lang="en-TW" dirty="0"/>
              <a:t>All Name Spaces can be generated through Algebraic Operators</a:t>
            </a:r>
          </a:p>
          <a:p>
            <a:pPr lvl="1"/>
            <a:r>
              <a:rPr lang="en-TW" dirty="0"/>
              <a:t>Add, Subtract, Multiply, Divide</a:t>
            </a:r>
          </a:p>
          <a:p>
            <a:endParaRPr lang="en-TW" dirty="0"/>
          </a:p>
          <a:p>
            <a:r>
              <a:rPr lang="en-TW" dirty="0"/>
              <a:t>Product (Multiply and Divide)</a:t>
            </a:r>
          </a:p>
          <a:p>
            <a:pPr lvl="1"/>
            <a:r>
              <a:rPr lang="en-TW" dirty="0"/>
              <a:t>Splitting and multiplication.</a:t>
            </a:r>
          </a:p>
          <a:p>
            <a:endParaRPr lang="en-TW" dirty="0"/>
          </a:p>
          <a:p>
            <a:r>
              <a:rPr lang="en-TW" dirty="0"/>
              <a:t>Co-Product (Add and Subtract)</a:t>
            </a:r>
          </a:p>
          <a:p>
            <a:pPr lvl="1"/>
            <a:r>
              <a:rPr lang="en-TW" dirty="0"/>
              <a:t>Joining and summation</a:t>
            </a:r>
          </a:p>
          <a:p>
            <a:r>
              <a:rPr lang="en-TW" dirty="0"/>
              <a:t>Exponential Objects</a:t>
            </a:r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1026" name="Picture 2" descr="Maths - Category Theory Universal Contructs Exponent - Martin Baker">
            <a:hlinkClick r:id="rId3"/>
            <a:extLst>
              <a:ext uri="{FF2B5EF4-FFF2-40B4-BE49-F238E27FC236}">
                <a16:creationId xmlns:a16="http://schemas.microsoft.com/office/drawing/2014/main" id="{AAD03917-1156-F448-AC24-79F70ACFC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385" y="2292117"/>
            <a:ext cx="35052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4A25703-3309-064B-B63D-ADD0D972287B}"/>
              </a:ext>
            </a:extLst>
          </p:cNvPr>
          <p:cNvSpPr txBox="1"/>
          <p:nvPr/>
        </p:nvSpPr>
        <p:spPr>
          <a:xfrm>
            <a:off x="4774385" y="4564320"/>
            <a:ext cx="379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3"/>
              </a:rPr>
              <a:t>Product/Co-Product, and Exponential Objects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4046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Science as an Evolutionary Process for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/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6A862-E6A0-204F-95DE-35E03E83625D}"/>
              </a:ext>
            </a:extLst>
          </p:cNvPr>
          <p:cNvSpPr txBox="1"/>
          <p:nvPr/>
        </p:nvSpPr>
        <p:spPr>
          <a:xfrm>
            <a:off x="6772565" y="314691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5"/>
              </a:rPr>
              <a:t>Bruno Latour</a:t>
            </a:r>
            <a:endParaRPr lang="en-TW" dirty="0"/>
          </a:p>
        </p:txBody>
      </p:sp>
      <p:pic>
        <p:nvPicPr>
          <p:cNvPr id="14" name="Picture 13">
            <a:hlinkClick r:id="rId15"/>
            <a:extLst>
              <a:ext uri="{FF2B5EF4-FFF2-40B4-BE49-F238E27FC236}">
                <a16:creationId xmlns:a16="http://schemas.microsoft.com/office/drawing/2014/main" id="{EE9CAB4C-47C9-8449-9C82-DAFE42E15C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3" y="3215307"/>
            <a:ext cx="692342" cy="1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0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213537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33401" y="3319466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267468" y="3293745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05420" y="1136507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2714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F6157ED9-1B07-C44A-9FDC-28E401C4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351" y="1335044"/>
            <a:ext cx="3439298" cy="178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无冲突协议</a:t>
            </a:r>
            <a:r>
              <a:rPr lang="zh-CN" altLang="en-US" dirty="0"/>
              <a:t> （安全的命名空间）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2050" name="Picture 2" descr="Address and Namespace Design — Sawtooth v1.2.6 documentation">
            <a:extLst>
              <a:ext uri="{FF2B5EF4-FFF2-40B4-BE49-F238E27FC236}">
                <a16:creationId xmlns:a16="http://schemas.microsoft.com/office/drawing/2014/main" id="{F744292D-4C08-9B4B-BF27-66CE28E89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34" r="18919" b="15268"/>
          <a:stretch/>
        </p:blipFill>
        <p:spPr bwMode="auto">
          <a:xfrm>
            <a:off x="1058403" y="2572458"/>
            <a:ext cx="7414055" cy="234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39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69710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研究系统的复杂程度是否有范式</a:t>
            </a:r>
            <a:r>
              <a:rPr lang="zh-CN" altLang="en-US" dirty="0"/>
              <a:t>？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44DA6-FCA3-254C-9D35-D23A4B7B6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218748"/>
            <a:ext cx="8520600" cy="197020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err="1">
                <a:latin typeface="Arial Rounded MT Bold" panose="020F0704030504030204" pitchFamily="34" charset="77"/>
              </a:rPr>
              <a:t>如果系统的复杂程度是可以比较的</a:t>
            </a:r>
            <a:r>
              <a:rPr lang="zh-CN" altLang="en-US" sz="3600" dirty="0">
                <a:latin typeface="Arial Rounded MT Bold" panose="020F0704030504030204" pitchFamily="34" charset="77"/>
              </a:rPr>
              <a:t>，</a:t>
            </a:r>
            <a:endParaRPr lang="en-US" altLang="zh-CN" sz="3600" dirty="0">
              <a:latin typeface="Arial Rounded MT Bold" panose="020F0704030504030204" pitchFamily="34" charset="77"/>
            </a:endParaRPr>
          </a:p>
          <a:p>
            <a:pPr marL="0" indent="0" algn="ctr">
              <a:buNone/>
            </a:pPr>
            <a:r>
              <a:rPr lang="zh-CN" altLang="en-US" sz="3600" dirty="0">
                <a:latin typeface="Arial Rounded MT Bold" panose="020F0704030504030204" pitchFamily="34" charset="77"/>
              </a:rPr>
              <a:t>那么，何为复杂度的度量衡单位？</a:t>
            </a:r>
            <a:endParaRPr lang="en-TW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5C21EB-DE59-1044-A908-A099479ED9F1}"/>
              </a:ext>
            </a:extLst>
          </p:cNvPr>
          <p:cNvGrpSpPr/>
          <p:nvPr/>
        </p:nvGrpSpPr>
        <p:grpSpPr>
          <a:xfrm>
            <a:off x="2809188" y="1034253"/>
            <a:ext cx="3506770" cy="2102046"/>
            <a:chOff x="2809188" y="1034253"/>
            <a:chExt cx="3506770" cy="2102046"/>
          </a:xfrm>
        </p:grpSpPr>
        <p:pic>
          <p:nvPicPr>
            <p:cNvPr id="5" name="Picture 4">
              <a:hlinkClick r:id="rId2"/>
              <a:extLst>
                <a:ext uri="{FF2B5EF4-FFF2-40B4-BE49-F238E27FC236}">
                  <a16:creationId xmlns:a16="http://schemas.microsoft.com/office/drawing/2014/main" id="{F4B93557-BA63-0F4C-B08D-F31208F9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7427" y="1034253"/>
              <a:ext cx="3249146" cy="210204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EC7445-9F58-674D-881C-8F70A2C973BE}"/>
                </a:ext>
              </a:extLst>
            </p:cNvPr>
            <p:cNvSpPr/>
            <p:nvPr/>
          </p:nvSpPr>
          <p:spPr>
            <a:xfrm>
              <a:off x="2809188" y="2085276"/>
              <a:ext cx="650449" cy="384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ADD0E0-B9AD-2D48-BFE0-7084D5DF8827}"/>
                </a:ext>
              </a:extLst>
            </p:cNvPr>
            <p:cNvSpPr/>
            <p:nvPr/>
          </p:nvSpPr>
          <p:spPr>
            <a:xfrm>
              <a:off x="5665509" y="1319753"/>
              <a:ext cx="650449" cy="292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</p:spTree>
    <p:extLst>
      <p:ext uri="{BB962C8B-B14F-4D97-AF65-F5344CB8AC3E}">
        <p14:creationId xmlns:p14="http://schemas.microsoft.com/office/powerpoint/2010/main" val="1411267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Names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 generic pool of conceptual handles for computation</a:t>
            </a:r>
          </a:p>
          <a:p>
            <a:r>
              <a:rPr lang="en-TW" dirty="0"/>
              <a:t>Some times it is better to keep all names (terms) neutral</a:t>
            </a:r>
          </a:p>
          <a:p>
            <a:r>
              <a:rPr lang="en-TW" dirty="0"/>
              <a:t>By assigning unique and countable names to a domain, it allows the naming systems to be reused or evolved for future use.</a:t>
            </a:r>
          </a:p>
          <a:p>
            <a:r>
              <a:rPr lang="en-TW" dirty="0"/>
              <a:t>Many of </a:t>
            </a:r>
            <a:r>
              <a:rPr lang="en-TW"/>
              <a:t>the maturely “named” computing</a:t>
            </a:r>
            <a:r>
              <a:rPr lang="en-TW" dirty="0"/>
              <a:t>/logical systems are universal</a:t>
            </a:r>
          </a:p>
          <a:p>
            <a:pPr lvl="1"/>
            <a:r>
              <a:rPr lang="en-TW" dirty="0"/>
              <a:t>They can be reused by many applications</a:t>
            </a:r>
          </a:p>
          <a:p>
            <a:pPr lvl="1"/>
            <a:r>
              <a:rPr lang="en-TW" dirty="0"/>
              <a:t>Logical Systems have been studied extensively, and may possess desirable properties</a:t>
            </a:r>
          </a:p>
          <a:p>
            <a:pPr lvl="2"/>
            <a:r>
              <a:rPr lang="en-TW" dirty="0"/>
              <a:t>Soundness and Completeness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15258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3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Associating neutral names to ideas has utility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sz="2800" dirty="0"/>
              <a:t>It is like telling mythological stories and using the names of characters to define concepts and ideas</a:t>
            </a:r>
          </a:p>
          <a:p>
            <a:r>
              <a:rPr lang="en-TW" sz="2800" dirty="0"/>
              <a:t>Assigning names to ideas: using name space to compress algorithmic (temporal) complexity</a:t>
            </a:r>
          </a:p>
          <a:p>
            <a:r>
              <a:rPr lang="en-TW" sz="2800" dirty="0"/>
              <a:t>Each story is a prototypical/idealized context that could be reused across many application areas</a:t>
            </a:r>
          </a:p>
          <a:p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18054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Temporal Logic: assign names to Behavioral 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4BC5D87-ADF2-6C44-8A6F-CB24F331F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97" y="1273534"/>
            <a:ext cx="4216757" cy="347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A2A7A-C455-544C-B570-72349C968E34}"/>
              </a:ext>
            </a:extLst>
          </p:cNvPr>
          <p:cNvSpPr txBox="1"/>
          <p:nvPr/>
        </p:nvSpPr>
        <p:spPr>
          <a:xfrm>
            <a:off x="5605405" y="3177468"/>
            <a:ext cx="2618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TLA+ (Temporal Logic in Action) provides a formal language and automated mechanism to assign names in algorithmically prescribed loopy or recursive structures.</a:t>
            </a:r>
          </a:p>
        </p:txBody>
      </p:sp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BF915900-E11F-094D-A58D-6DFBD9321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0293" y="1273534"/>
            <a:ext cx="2486025" cy="165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742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TLA+ can help </a:t>
            </a:r>
            <a:r>
              <a:rPr lang="en-US">
                <a:solidFill>
                  <a:schemeClr val="tx1"/>
                </a:solidFill>
              </a:rPr>
              <a:t>analyzed System </a:t>
            </a:r>
            <a:r>
              <a:rPr lang="en-US" dirty="0">
                <a:solidFill>
                  <a:schemeClr val="tx1"/>
                </a:solidFill>
              </a:rPr>
              <a:t>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EFB6AA4-7379-6844-98E9-1E18D09E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59" y="1181495"/>
            <a:ext cx="6938682" cy="33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44DA6-FCA3-254C-9D35-D23A4B7B6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65682"/>
            <a:ext cx="8520600" cy="1970203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3600" dirty="0">
                <a:latin typeface="Arial Rounded MT Bold" panose="020F0704030504030204" pitchFamily="34" charset="77"/>
              </a:rPr>
              <a:t>“</a:t>
            </a:r>
            <a:r>
              <a:rPr lang="en-TW" sz="3600" dirty="0">
                <a:latin typeface="Arial Rounded MT Bold" panose="020F0704030504030204" pitchFamily="34" charset="77"/>
              </a:rPr>
              <a:t>他们已经有了一种范式</a:t>
            </a:r>
            <a:r>
              <a:rPr lang="zh-CN" altLang="en-US" sz="3600" dirty="0">
                <a:latin typeface="Arial Rounded MT Bold" panose="020F0704030504030204" pitchFamily="34" charset="77"/>
              </a:rPr>
              <a:t>，用以指导整个团体的研究工作。”</a:t>
            </a:r>
            <a:endParaRPr lang="en-US" altLang="zh-CN" sz="3600" dirty="0">
              <a:latin typeface="Arial Rounded MT Bold" panose="020F0704030504030204" pitchFamily="34" charset="77"/>
            </a:endParaRPr>
          </a:p>
          <a:p>
            <a:pPr marL="0" indent="0" algn="ctr">
              <a:buNone/>
            </a:pPr>
            <a:r>
              <a:rPr lang="zh-CN" altLang="en-US" sz="2000" dirty="0">
                <a:latin typeface="Arial Rounded MT Bold" panose="020F0704030504030204" pitchFamily="34" charset="77"/>
              </a:rPr>
              <a:t>     </a:t>
            </a:r>
            <a:r>
              <a:rPr lang="en-US" altLang="zh-CN" sz="2000" dirty="0">
                <a:latin typeface="Arial Rounded MT Bold" panose="020F0704030504030204" pitchFamily="34" charset="77"/>
              </a:rPr>
              <a:t>				</a:t>
            </a:r>
            <a:r>
              <a:rPr lang="zh-CN" altLang="en-US" sz="2000" dirty="0">
                <a:latin typeface="Arial Rounded MT Bold" panose="020F0704030504030204" pitchFamily="34" charset="77"/>
              </a:rPr>
              <a:t>科学革命的结构，中文翻译版 </a:t>
            </a:r>
            <a:r>
              <a:rPr lang="en-US" altLang="zh-CN" sz="2000" dirty="0">
                <a:latin typeface="Arial Rounded MT Bold" panose="020F0704030504030204" pitchFamily="34" charset="77"/>
              </a:rPr>
              <a:t>p18</a:t>
            </a:r>
            <a:endParaRPr lang="en-TW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9DE4E88-EA46-2748-ADD5-F2F7F558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以下的条件在复杂系统的研究</a:t>
            </a:r>
            <a:r>
              <a:rPr lang="en-US" dirty="0" err="1"/>
              <a:t>领域</a:t>
            </a:r>
            <a:r>
              <a:rPr lang="en-TW" dirty="0"/>
              <a:t>是否存在</a:t>
            </a:r>
            <a:r>
              <a:rPr lang="zh-CN" altLang="en-US" dirty="0"/>
              <a:t>？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50216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Complexity can be classified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Complexity can be Representable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848C6-6798-514F-837C-25166B4B67BA}"/>
              </a:ext>
            </a:extLst>
          </p:cNvPr>
          <p:cNvSpPr txBox="1"/>
          <p:nvPr/>
        </p:nvSpPr>
        <p:spPr>
          <a:xfrm>
            <a:off x="1654374" y="1017725"/>
            <a:ext cx="583525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TW" sz="2400" dirty="0"/>
          </a:p>
          <a:p>
            <a:pPr algn="ctr"/>
            <a:r>
              <a:rPr lang="en-TW" sz="2400" dirty="0"/>
              <a:t>Representability is the central goal of </a:t>
            </a:r>
          </a:p>
          <a:p>
            <a:pPr algn="ctr"/>
            <a:r>
              <a:rPr lang="en-TW" sz="2400" dirty="0"/>
              <a:t>Rational Thinking/</a:t>
            </a:r>
          </a:p>
          <a:p>
            <a:pPr algn="ctr"/>
            <a:r>
              <a:rPr lang="en-TW" sz="2400" dirty="0"/>
              <a:t>Cognitive Foundation/</a:t>
            </a:r>
          </a:p>
          <a:p>
            <a:pPr algn="ctr"/>
            <a:r>
              <a:rPr lang="en-TW" sz="2400" dirty="0"/>
              <a:t>Category Theory</a:t>
            </a:r>
          </a:p>
          <a:p>
            <a:pPr algn="ctr"/>
            <a:endParaRPr lang="en-TW" sz="2400" dirty="0"/>
          </a:p>
          <a:p>
            <a:pPr algn="ctr"/>
            <a:r>
              <a:rPr lang="en-TW" sz="2400" dirty="0"/>
              <a:t>Representability enables one to construct</a:t>
            </a:r>
          </a:p>
          <a:p>
            <a:pPr algn="ctr"/>
            <a:r>
              <a:rPr lang="en-US" sz="2400" dirty="0"/>
              <a:t>A</a:t>
            </a:r>
            <a:r>
              <a:rPr lang="en-TW" sz="2400" dirty="0"/>
              <a:t> narative, therefore enables</a:t>
            </a:r>
          </a:p>
          <a:p>
            <a:pPr algn="ctr"/>
            <a:r>
              <a:rPr lang="en-TW" sz="2400" dirty="0"/>
              <a:t>Story Telling, measurement, analysis,</a:t>
            </a:r>
          </a:p>
          <a:p>
            <a:pPr algn="ctr"/>
            <a:r>
              <a:rPr lang="en-TW" sz="2400" dirty="0"/>
              <a:t> and eventual reduction of complexity</a:t>
            </a:r>
          </a:p>
          <a:p>
            <a:pPr algn="ctr"/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563455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Representability enables the construction of </a:t>
            </a:r>
            <a:r>
              <a:rPr lang="en-US" dirty="0" err="1">
                <a:solidFill>
                  <a:schemeClr val="tx1"/>
                </a:solidFill>
              </a:rPr>
              <a:t>Naratives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F848C6-6798-514F-837C-25166B4B67BA}"/>
              </a:ext>
            </a:extLst>
          </p:cNvPr>
          <p:cNvSpPr txBox="1"/>
          <p:nvPr/>
        </p:nvSpPr>
        <p:spPr>
          <a:xfrm>
            <a:off x="1208741" y="1017725"/>
            <a:ext cx="672652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TW" sz="2400" dirty="0"/>
          </a:p>
          <a:p>
            <a:pPr algn="ctr"/>
            <a:r>
              <a:rPr lang="en-US" sz="2400" dirty="0"/>
              <a:t>T</a:t>
            </a:r>
            <a:r>
              <a:rPr lang="en-TW" sz="2400" dirty="0"/>
              <a:t>herefore enables</a:t>
            </a:r>
          </a:p>
          <a:p>
            <a:pPr algn="ctr"/>
            <a:r>
              <a:rPr lang="en-TW" sz="2400" dirty="0"/>
              <a:t>Story Telling, </a:t>
            </a:r>
          </a:p>
          <a:p>
            <a:pPr algn="ctr"/>
            <a:r>
              <a:rPr lang="en-TW" sz="2400" dirty="0"/>
              <a:t>measurement,</a:t>
            </a:r>
          </a:p>
          <a:p>
            <a:pPr algn="ctr"/>
            <a:r>
              <a:rPr lang="en-TW" sz="2400" dirty="0"/>
              <a:t>analysis,</a:t>
            </a:r>
          </a:p>
          <a:p>
            <a:pPr algn="ctr"/>
            <a:r>
              <a:rPr lang="en-TW" sz="2400" dirty="0"/>
              <a:t> and eventual </a:t>
            </a:r>
          </a:p>
          <a:p>
            <a:pPr algn="ctr"/>
            <a:endParaRPr lang="en-TW" sz="2400" dirty="0"/>
          </a:p>
          <a:p>
            <a:pPr algn="ctr"/>
            <a:r>
              <a:rPr lang="en-TW" sz="4800" dirty="0"/>
              <a:t>Reduction of complexity</a:t>
            </a:r>
          </a:p>
          <a:p>
            <a:pPr algn="ctr"/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2068119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with a Single-Instruction Machine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1017725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hlinkClick r:id="rId3"/>
            <a:extLst>
              <a:ext uri="{FF2B5EF4-FFF2-40B4-BE49-F238E27FC236}">
                <a16:creationId xmlns:a16="http://schemas.microsoft.com/office/drawing/2014/main" id="{5EFB879B-ACC5-B146-BEE9-D0CDD7ED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66" y="3007284"/>
            <a:ext cx="5867928" cy="18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Approximate Truth through Multiple Abstractions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1352981"/>
          </a:xfrm>
        </p:spPr>
        <p:txBody>
          <a:bodyPr/>
          <a:lstStyle/>
          <a:p>
            <a:r>
              <a:rPr lang="en-US" b="1" dirty="0"/>
              <a:t>Look into Abstract Interpretation by Patrick and </a:t>
            </a:r>
            <a:r>
              <a:rPr lang="en-US" b="1" dirty="0" err="1"/>
              <a:t>Radhia</a:t>
            </a:r>
            <a:r>
              <a:rPr lang="en-US" b="1" dirty="0"/>
              <a:t> </a:t>
            </a:r>
            <a:r>
              <a:rPr lang="en-US" b="1" dirty="0" err="1"/>
              <a:t>Cousot</a:t>
            </a:r>
            <a:endParaRPr lang="en-US" b="1" dirty="0"/>
          </a:p>
          <a:p>
            <a:pPr lvl="1"/>
            <a:r>
              <a:rPr lang="en-US" b="1" dirty="0"/>
              <a:t>The invention of Widening and Narrowing Operators</a:t>
            </a:r>
          </a:p>
          <a:p>
            <a:pPr lvl="1"/>
            <a:r>
              <a:rPr lang="en-US" b="1" dirty="0"/>
              <a:t>Known in the area known as Static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E136340-1A07-0447-BF05-BC5D5989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24" y="1555942"/>
            <a:ext cx="1519816" cy="949514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0FD2F9F-A1CE-1544-9C6F-8A838FCB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36" y="2571750"/>
            <a:ext cx="7199422" cy="21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7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83" y="3574472"/>
            <a:ext cx="2709417" cy="13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44DA6-FCA3-254C-9D35-D23A4B7B6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99637"/>
            <a:ext cx="8520600" cy="3622319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800" b="1" dirty="0">
                <a:latin typeface="Arial Rounded MT Bold" panose="020F0704030504030204" pitchFamily="34" charset="77"/>
              </a:rPr>
              <a:t>第一：范式所揭示的事物之本质</a:t>
            </a:r>
            <a:endParaRPr lang="en-US" altLang="zh-CN" sz="2800" b="1" dirty="0">
              <a:latin typeface="Arial Rounded MT Bold" panose="020F0704030504030204" pitchFamily="34" charset="77"/>
            </a:endParaRPr>
          </a:p>
          <a:p>
            <a:pPr marL="0" indent="0" algn="ctr">
              <a:buNone/>
            </a:pPr>
            <a:endParaRPr lang="en-US" altLang="zh-CN" sz="2800" b="1" dirty="0">
              <a:latin typeface="Arial Rounded MT Bold" panose="020F0704030504030204" pitchFamily="34" charset="77"/>
            </a:endParaRPr>
          </a:p>
          <a:p>
            <a:pPr marL="0" indent="0" algn="ctr">
              <a:buNone/>
            </a:pPr>
            <a:r>
              <a:rPr lang="zh-CN" altLang="en-US" sz="2800" b="1" dirty="0">
                <a:latin typeface="Arial Rounded MT Bold" panose="020F0704030504030204" pitchFamily="34" charset="77"/>
              </a:rPr>
              <a:t>第二：虽普遍但较少的事实判定（边界条件）</a:t>
            </a:r>
            <a:endParaRPr lang="en-US" altLang="zh-CN" sz="2800" b="1" dirty="0">
              <a:latin typeface="Arial Rounded MT Bold" panose="020F0704030504030204" pitchFamily="34" charset="77"/>
            </a:endParaRPr>
          </a:p>
          <a:p>
            <a:pPr marL="0" indent="0" algn="ctr">
              <a:buNone/>
            </a:pPr>
            <a:endParaRPr lang="en-US" altLang="zh-CN" sz="2800" b="1" dirty="0">
              <a:latin typeface="Arial Rounded MT Bold" panose="020F0704030504030204" pitchFamily="34" charset="77"/>
            </a:endParaRPr>
          </a:p>
          <a:p>
            <a:pPr marL="0" indent="0" algn="ctr">
              <a:buNone/>
            </a:pPr>
            <a:r>
              <a:rPr lang="zh-CN" altLang="en-US" sz="2800" b="1" dirty="0">
                <a:latin typeface="Arial Rounded MT Bold" panose="020F0704030504030204" pitchFamily="34" charset="77"/>
              </a:rPr>
              <a:t>第三：与实证数据相匹配的范式</a:t>
            </a:r>
            <a:endParaRPr lang="en-US" altLang="zh-CN" sz="2800" b="1" dirty="0">
              <a:latin typeface="Arial Rounded MT Bold" panose="020F0704030504030204" pitchFamily="34" charset="77"/>
            </a:endParaRPr>
          </a:p>
          <a:p>
            <a:pPr marL="0" indent="0" algn="ctr">
              <a:buNone/>
            </a:pPr>
            <a:endParaRPr lang="en-US" altLang="zh-CN" sz="2000" dirty="0">
              <a:latin typeface="Arial Rounded MT Bold" panose="020F0704030504030204" pitchFamily="34" charset="77"/>
            </a:endParaRPr>
          </a:p>
          <a:p>
            <a:pPr marL="0" indent="0" algn="ctr">
              <a:buNone/>
            </a:pPr>
            <a:endParaRPr lang="en-US" altLang="zh-CN" sz="2000" dirty="0">
              <a:latin typeface="Arial Rounded MT Bold" panose="020F0704030504030204" pitchFamily="34" charset="77"/>
            </a:endParaRPr>
          </a:p>
          <a:p>
            <a:pPr marL="0" indent="0" algn="ctr">
              <a:buNone/>
            </a:pPr>
            <a:r>
              <a:rPr lang="en-US" altLang="zh-CN" sz="2000" dirty="0">
                <a:latin typeface="Arial Rounded MT Bold" panose="020F0704030504030204" pitchFamily="34" charset="77"/>
              </a:rPr>
              <a:t>				</a:t>
            </a:r>
            <a:r>
              <a:rPr lang="zh-CN" altLang="en-US" sz="2000" dirty="0">
                <a:latin typeface="Arial Rounded MT Bold" panose="020F0704030504030204" pitchFamily="34" charset="77"/>
              </a:rPr>
              <a:t>科学革命的结构，中文翻译版 </a:t>
            </a:r>
            <a:r>
              <a:rPr lang="en-US" altLang="zh-CN" sz="2000" dirty="0">
                <a:latin typeface="Arial Rounded MT Bold" panose="020F0704030504030204" pitchFamily="34" charset="77"/>
              </a:rPr>
              <a:t>p21</a:t>
            </a:r>
            <a:r>
              <a:rPr lang="zh-CN" altLang="en-US" sz="2000" dirty="0">
                <a:latin typeface="Arial Rounded MT Bold" panose="020F0704030504030204" pitchFamily="34" charset="77"/>
              </a:rPr>
              <a:t>～</a:t>
            </a:r>
            <a:r>
              <a:rPr lang="en-US" altLang="zh-CN" sz="2000" dirty="0">
                <a:latin typeface="Arial Rounded MT Bold" panose="020F0704030504030204" pitchFamily="34" charset="77"/>
              </a:rPr>
              <a:t>p23</a:t>
            </a:r>
            <a:endParaRPr lang="en-TW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9DE4E88-EA46-2748-ADD5-F2F7F558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科学研究的三个焦点</a:t>
            </a:r>
          </a:p>
        </p:txBody>
      </p:sp>
    </p:spTree>
    <p:extLst>
      <p:ext uri="{BB962C8B-B14F-4D97-AF65-F5344CB8AC3E}">
        <p14:creationId xmlns:p14="http://schemas.microsoft.com/office/powerpoint/2010/main" val="368518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Mitosis: Topological Transformation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A5F2E419-76F4-DA47-8C9D-FE85D320A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307" y="1096104"/>
            <a:ext cx="5307385" cy="404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76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BA11F-7537-BD44-8A8D-897F6C6A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2" y="1065589"/>
            <a:ext cx="6458465" cy="3632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3476A-67F5-4C48-BE7F-5129B58DC7BF}"/>
              </a:ext>
            </a:extLst>
          </p:cNvPr>
          <p:cNvSpPr txBox="1"/>
          <p:nvPr/>
        </p:nvSpPr>
        <p:spPr>
          <a:xfrm>
            <a:off x="2725222" y="4698475"/>
            <a:ext cx="3578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calcworkshop.com</a:t>
            </a:r>
            <a:r>
              <a:rPr lang="en-US" dirty="0">
                <a:hlinkClick r:id="rId3"/>
              </a:rPr>
              <a:t>/relations/lattices/</a:t>
            </a:r>
            <a:endParaRPr lang="en-TW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1EAEC3-876B-784E-8CDD-933FA87F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Partially Ordered Sets (POSets) and Lattices</a:t>
            </a:r>
          </a:p>
        </p:txBody>
      </p:sp>
    </p:spTree>
    <p:extLst>
      <p:ext uri="{BB962C8B-B14F-4D97-AF65-F5344CB8AC3E}">
        <p14:creationId xmlns:p14="http://schemas.microsoft.com/office/powerpoint/2010/main" val="4178339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所有的程序都是偏序集</a:t>
            </a:r>
            <a:r>
              <a:rPr lang="zh-CN" altLang="en-US" dirty="0"/>
              <a:t>（</a:t>
            </a:r>
            <a:r>
              <a:rPr lang="en-US" altLang="zh-CN" dirty="0" err="1"/>
              <a:t>POSet</a:t>
            </a:r>
            <a:r>
              <a:rPr lang="en-US" altLang="zh-CN" dirty="0"/>
              <a:t>/Lattice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493445"/>
          </a:xfrm>
        </p:spPr>
        <p:txBody>
          <a:bodyPr/>
          <a:lstStyle/>
          <a:p>
            <a:r>
              <a:rPr lang="en-US" b="1" dirty="0"/>
              <a:t>Lattices are a kind of Partially Ordered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904" y="1222407"/>
            <a:ext cx="2355319" cy="30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6359765" y="4653705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TW" dirty="0">
                <a:hlinkClick r:id="rId2"/>
              </a:rPr>
              <a:t>Wikipedia</a:t>
            </a:r>
            <a:endParaRPr lang="en-TW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83" y="1857675"/>
            <a:ext cx="5873321" cy="2492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6106491" y="4324409"/>
            <a:ext cx="268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Dana Scott: 1976 Turing Award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E0A980-D397-BC41-9DB7-539B3F34EF1F}"/>
              </a:ext>
            </a:extLst>
          </p:cNvPr>
          <p:cNvSpPr/>
          <p:nvPr/>
        </p:nvSpPr>
        <p:spPr>
          <a:xfrm>
            <a:off x="1743075" y="3629025"/>
            <a:ext cx="1547728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8785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3476A-67F5-4C48-BE7F-5129B58DC7BF}"/>
              </a:ext>
            </a:extLst>
          </p:cNvPr>
          <p:cNvSpPr txBox="1"/>
          <p:nvPr/>
        </p:nvSpPr>
        <p:spPr>
          <a:xfrm>
            <a:off x="2986133" y="4698475"/>
            <a:ext cx="3578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calcworkshop.com</a:t>
            </a:r>
            <a:r>
              <a:rPr lang="en-US" dirty="0">
                <a:hlinkClick r:id="rId2"/>
              </a:rPr>
              <a:t>/relations/lattices/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5BD7F-CC96-054D-A885-7A0FE7BEF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34" t="19972" r="30434" b="16818"/>
          <a:stretch/>
        </p:blipFill>
        <p:spPr>
          <a:xfrm>
            <a:off x="1345619" y="1689073"/>
            <a:ext cx="3056401" cy="277706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9485734-4FFC-BA46-B08F-CD87AA50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Partially Order: </a:t>
            </a:r>
            <a:br>
              <a:rPr lang="en-TW" dirty="0"/>
            </a:br>
            <a:r>
              <a:rPr lang="en-TW" dirty="0"/>
              <a:t>Approching Upper and Lower Bounds</a:t>
            </a:r>
          </a:p>
        </p:txBody>
      </p:sp>
      <p:pic>
        <p:nvPicPr>
          <p:cNvPr id="1026" name="Picture 2" descr="identify lub glb poset">
            <a:extLst>
              <a:ext uri="{FF2B5EF4-FFF2-40B4-BE49-F238E27FC236}">
                <a16:creationId xmlns:a16="http://schemas.microsoft.com/office/drawing/2014/main" id="{1A91AD45-7D51-D34A-8AE4-D5A11D192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t="10857" r="34838" b="12005"/>
          <a:stretch/>
        </p:blipFill>
        <p:spPr bwMode="auto">
          <a:xfrm>
            <a:off x="4402020" y="1561848"/>
            <a:ext cx="3169361" cy="30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1900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6519</TotalTime>
  <Words>1414</Words>
  <Application>Microsoft Macintosh PowerPoint</Application>
  <PresentationFormat>On-screen Show (16:9)</PresentationFormat>
  <Paragraphs>274</Paragraphs>
  <Slides>49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Arial Rounded MT Bold</vt:lpstr>
      <vt:lpstr>Simple Light</vt:lpstr>
      <vt:lpstr>超越学科界限的认知基础  复杂系统:  从 生物、数学、 物理、到社会 第三周</vt:lpstr>
      <vt:lpstr>生命体的演进过程</vt:lpstr>
      <vt:lpstr>研究系统的复杂程度是否有范式？</vt:lpstr>
      <vt:lpstr>以下的条件在复杂系统的研究领域是否存在？</vt:lpstr>
      <vt:lpstr>科学研究的三个焦点</vt:lpstr>
      <vt:lpstr>Mitosis: Topological Transformation</vt:lpstr>
      <vt:lpstr>Partially Ordered Sets (POSets) and Lattices</vt:lpstr>
      <vt:lpstr>所有的程序都是偏序集（POSet/Lattice）</vt:lpstr>
      <vt:lpstr>Partially Order:  Approching Upper and Lower Bounds</vt:lpstr>
      <vt:lpstr>偏序集可用来趋近系统的各类结构</vt:lpstr>
      <vt:lpstr>那些结构不能称之为偏序集？</vt:lpstr>
      <vt:lpstr>偏序集的表述力</vt:lpstr>
      <vt:lpstr>Abstraction</vt:lpstr>
      <vt:lpstr>In the world of Internet of Things Checks and Balances</vt:lpstr>
      <vt:lpstr>Service Mesh (Istio) and Human Phsiology Checks and Balances</vt:lpstr>
      <vt:lpstr>Homeomorphisms as a way to establish Equivalence</vt:lpstr>
      <vt:lpstr>PowerPoint Presentation</vt:lpstr>
      <vt:lpstr>PowerPoint Presentation</vt:lpstr>
      <vt:lpstr>Glossary</vt:lpstr>
      <vt:lpstr>供应链的双螺旋与其时序度量衡</vt:lpstr>
      <vt:lpstr>双螺旋与生命系统</vt:lpstr>
      <vt:lpstr>The Notion of Universal Operators</vt:lpstr>
      <vt:lpstr>Biological Iterations and Branching</vt:lpstr>
      <vt:lpstr>Science as an Evolutionary Process for NsM</vt:lpstr>
      <vt:lpstr>Updating Name Space to across time scales</vt:lpstr>
      <vt:lpstr>Time and Trust-worthiness in NsM</vt:lpstr>
      <vt:lpstr>无冲突协议 （安全的命名空间）</vt:lpstr>
      <vt:lpstr>Authenticated Name Space?</vt:lpstr>
      <vt:lpstr>Public-Private Key NsM Infrastructures</vt:lpstr>
      <vt:lpstr>From Biology to Society of Mind</vt:lpstr>
      <vt:lpstr>The Pursuit of a Unified Representation</vt:lpstr>
      <vt:lpstr>Why are Names important?</vt:lpstr>
      <vt:lpstr>Computable Logic and Types of “Birds”</vt:lpstr>
      <vt:lpstr>The Names of Birds (Functions)</vt:lpstr>
      <vt:lpstr>Associating neutral names to ideas has utility </vt:lpstr>
      <vt:lpstr>Temporal Logic: assign names to Behavioral Properties</vt:lpstr>
      <vt:lpstr>TLA+ can help analyzed System Properties</vt:lpstr>
      <vt:lpstr>Biology and Physiology</vt:lpstr>
      <vt:lpstr>Industrial and World Dynamics</vt:lpstr>
      <vt:lpstr>Scales: In Physical and Social Systems</vt:lpstr>
      <vt:lpstr>Complexity can be classified</vt:lpstr>
      <vt:lpstr>Complexity can be Representable</vt:lpstr>
      <vt:lpstr>Representability enables the construction of Naratives</vt:lpstr>
      <vt:lpstr>Alan Turing’s Papers</vt:lpstr>
      <vt:lpstr>An example of Automaton</vt:lpstr>
      <vt:lpstr>Comparing 𝜆-Calculus with a Single-Instruction Machine</vt:lpstr>
      <vt:lpstr>Approximate Truth through Multiple Abstractions</vt:lpstr>
      <vt:lpstr>Non-Equilibrium Thermodynamics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766</cp:revision>
  <dcterms:modified xsi:type="dcterms:W3CDTF">2021-10-03T00:59:08Z</dcterms:modified>
</cp:coreProperties>
</file>